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9" r:id="rId2"/>
    <p:sldId id="260" r:id="rId3"/>
  </p:sldIdLst>
  <p:sldSz cx="12192000" cy="6858000"/>
  <p:notesSz cx="7010400" cy="9296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car Sánchez" initials="O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8"/>
    <p:restoredTop sz="94674"/>
  </p:normalViewPr>
  <p:slideViewPr>
    <p:cSldViewPr snapToGrid="0" snapToObjects="1">
      <p:cViewPr varScale="1">
        <p:scale>
          <a:sx n="107" d="100"/>
          <a:sy n="107" d="100"/>
        </p:scale>
        <p:origin x="606"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s-ES"/>
              <a:t>Haga clic para modificar el estilo de título del patrón</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18/11/2025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18/11/2025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4" name="Date Placeholder 3"/>
          <p:cNvSpPr>
            <a:spLocks noGrp="1"/>
          </p:cNvSpPr>
          <p:nvPr>
            <p:ph type="dt" sz="half" idx="10"/>
          </p:nvPr>
        </p:nvSpPr>
        <p:spPr/>
        <p:txBody>
          <a:bodyPr/>
          <a:lstStyle/>
          <a:p>
            <a:fld id="{E1BD7C24-1F7F-3043-B6F9-F459B50F2090}" type="datetimeFigureOut">
              <a:rPr lang="es-ES_tradnl" smtClean="0"/>
              <a:t>18/11/2025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1BD7C24-1F7F-3043-B6F9-F459B50F2090}" type="datetimeFigureOut">
              <a:rPr lang="es-ES_tradnl" smtClean="0"/>
              <a:t>18/11/2025</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1BD7C24-1F7F-3043-B6F9-F459B50F2090}" type="datetimeFigureOut">
              <a:rPr lang="es-ES_tradnl" smtClean="0"/>
              <a:t>18/11/2025</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1BD7C24-1F7F-3043-B6F9-F459B50F2090}" type="datetimeFigureOut">
              <a:rPr lang="es-ES_tradnl" smtClean="0"/>
              <a:t>18/11/2025</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D7C24-1F7F-3043-B6F9-F459B50F2090}" type="datetimeFigureOut">
              <a:rPr lang="es-ES_tradnl" smtClean="0"/>
              <a:t>18/11/2025</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18/11/2025</a:t>
            </a:fld>
            <a:endParaRPr lang="es-ES_tradnl"/>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_tradnl"/>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CE0981E-5239-0A40-BD02-AE1021D2EFEE}"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a:t>Haga clic en el icono para agregar una imagen</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18/11/2025</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18/11/2025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18/11/2025</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E1BD7C24-1F7F-3043-B6F9-F459B50F2090}" type="datetimeFigureOut">
              <a:rPr lang="es-ES_tradnl" smtClean="0"/>
              <a:t>18/11/2025</a:t>
            </a:fld>
            <a:endParaRPr lang="es-ES_tradnl"/>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_tradnl"/>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CE0981E-5239-0A40-BD02-AE1021D2EFEE}" type="slidenum">
              <a:rPr lang="es-ES_tradnl" smtClean="0"/>
              <a:t>‹Nº›</a:t>
            </a:fld>
            <a:endParaRPr lang="es-ES_tradnl"/>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32" y="35397"/>
            <a:ext cx="1911282" cy="1093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5862916" y="5162716"/>
            <a:ext cx="6186202" cy="1569660"/>
          </a:xfrm>
          <a:prstGeom prst="rect">
            <a:avLst/>
          </a:prstGeom>
        </p:spPr>
        <p:txBody>
          <a:bodyPr wrap="square">
            <a:spAutoFit/>
          </a:bodyPr>
          <a:lstStyle/>
          <a:p>
            <a:r>
              <a:rPr lang="es-MX" sz="1600" b="1" dirty="0">
                <a:latin typeface="Arial" panose="020B0604020202020204" pitchFamily="34" charset="0"/>
                <a:cs typeface="Arial" panose="020B0604020202020204" pitchFamily="34" charset="0"/>
              </a:rPr>
              <a:t>Nombre del servidor público que genera la información</a:t>
            </a:r>
            <a:r>
              <a:rPr lang="es-MX" sz="1600" dirty="0">
                <a:latin typeface="Arial" panose="020B0604020202020204" pitchFamily="34" charset="0"/>
                <a:cs typeface="Arial" panose="020B0604020202020204" pitchFamily="34" charset="0"/>
              </a:rPr>
              <a:t>:</a:t>
            </a:r>
          </a:p>
          <a:p>
            <a:r>
              <a:rPr lang="es-MX" sz="1600" dirty="0">
                <a:latin typeface="Arial" panose="020B0604020202020204" pitchFamily="34" charset="0"/>
                <a:cs typeface="Arial" panose="020B0604020202020204" pitchFamily="34" charset="0"/>
              </a:rPr>
              <a:t>Lic. Lauren Rosaura Rodríguez Villarreal, </a:t>
            </a:r>
            <a:r>
              <a:rPr lang="es-ES" sz="1600" dirty="0">
                <a:latin typeface="Arial" panose="020B0604020202020204" pitchFamily="34" charset="0"/>
                <a:cs typeface="Arial" panose="020B0604020202020204" pitchFamily="34" charset="0"/>
              </a:rPr>
              <a:t>Directora Administrativa </a:t>
            </a:r>
            <a:endParaRPr lang="es-MX" sz="1600" dirty="0">
              <a:latin typeface="Arial" panose="020B0604020202020204" pitchFamily="34" charset="0"/>
              <a:cs typeface="Arial" panose="020B0604020202020204" pitchFamily="34" charset="0"/>
            </a:endParaRPr>
          </a:p>
          <a:p>
            <a:r>
              <a:rPr lang="es-MX" sz="1600" b="1" dirty="0">
                <a:latin typeface="Arial" panose="020B0604020202020204" pitchFamily="34" charset="0"/>
                <a:cs typeface="Arial" panose="020B0604020202020204" pitchFamily="34" charset="0"/>
              </a:rPr>
              <a:t>Nombre del servidor público que actualiza la información:</a:t>
            </a:r>
          </a:p>
          <a:p>
            <a:r>
              <a:rPr lang="es-MX" sz="1600" dirty="0">
                <a:latin typeface="Arial" panose="020B0604020202020204" pitchFamily="34" charset="0"/>
                <a:cs typeface="Arial" panose="020B0604020202020204" pitchFamily="34" charset="0"/>
              </a:rPr>
              <a:t>Lic. Elida del Carmen Patlán Covarrubias, Titular de la Unidad de Transparencia. </a:t>
            </a:r>
          </a:p>
          <a:p>
            <a:r>
              <a:rPr lang="es-MX" sz="1600" b="1" dirty="0">
                <a:latin typeface="Arial" panose="020B0604020202020204" pitchFamily="34" charset="0"/>
                <a:cs typeface="Arial" panose="020B0604020202020204" pitchFamily="34" charset="0"/>
              </a:rPr>
              <a:t>Fecha de actualización</a:t>
            </a:r>
            <a:r>
              <a:rPr lang="es-MX" sz="1600" dirty="0">
                <a:latin typeface="Arial" panose="020B0604020202020204" pitchFamily="34" charset="0"/>
                <a:cs typeface="Arial" panose="020B0604020202020204" pitchFamily="34" charset="0"/>
              </a:rPr>
              <a:t>: 30/11/2025</a:t>
            </a:r>
          </a:p>
        </p:txBody>
      </p:sp>
      <p:pic>
        <p:nvPicPr>
          <p:cNvPr id="2" name="Imagen 1">
            <a:extLst>
              <a:ext uri="{FF2B5EF4-FFF2-40B4-BE49-F238E27FC236}">
                <a16:creationId xmlns:a16="http://schemas.microsoft.com/office/drawing/2014/main" id="{5A42319F-99A3-83D6-3AE3-D66E60B674D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9857" y="169406"/>
            <a:ext cx="1945911" cy="825676"/>
          </a:xfrm>
          <a:prstGeom prst="rect">
            <a:avLst/>
          </a:prstGeom>
          <a:noFill/>
          <a:ln>
            <a:noFill/>
          </a:ln>
        </p:spPr>
      </p:pic>
      <p:pic>
        <p:nvPicPr>
          <p:cNvPr id="3" name="Imagen 2">
            <a:extLst>
              <a:ext uri="{FF2B5EF4-FFF2-40B4-BE49-F238E27FC236}">
                <a16:creationId xmlns:a16="http://schemas.microsoft.com/office/drawing/2014/main" id="{E93D4493-23C4-4A1E-B7D2-EAF6F21CBF97}"/>
              </a:ext>
            </a:extLst>
          </p:cNvPr>
          <p:cNvPicPr>
            <a:picLocks noChangeAspect="1"/>
          </p:cNvPicPr>
          <p:nvPr/>
        </p:nvPicPr>
        <p:blipFill>
          <a:blip r:embed="rId4"/>
          <a:stretch>
            <a:fillRect/>
          </a:stretch>
        </p:blipFill>
        <p:spPr>
          <a:xfrm>
            <a:off x="427176" y="5163671"/>
            <a:ext cx="1356799" cy="1364132"/>
          </a:xfrm>
          <a:prstGeom prst="rect">
            <a:avLst/>
          </a:prstGeom>
        </p:spPr>
      </p:pic>
      <p:graphicFrame>
        <p:nvGraphicFramePr>
          <p:cNvPr id="5" name="Tabla 4">
            <a:extLst>
              <a:ext uri="{FF2B5EF4-FFF2-40B4-BE49-F238E27FC236}">
                <a16:creationId xmlns:a16="http://schemas.microsoft.com/office/drawing/2014/main" id="{88634B0E-9582-4279-A951-69EA4CC6027E}"/>
              </a:ext>
            </a:extLst>
          </p:cNvPr>
          <p:cNvGraphicFramePr>
            <a:graphicFrameLocks noGrp="1"/>
          </p:cNvGraphicFramePr>
          <p:nvPr>
            <p:extLst>
              <p:ext uri="{D42A27DB-BD31-4B8C-83A1-F6EECF244321}">
                <p14:modId xmlns:p14="http://schemas.microsoft.com/office/powerpoint/2010/main" val="2200740344"/>
              </p:ext>
            </p:extLst>
          </p:nvPr>
        </p:nvGraphicFramePr>
        <p:xfrm>
          <a:off x="770966" y="1306335"/>
          <a:ext cx="10856255" cy="3167418"/>
        </p:xfrm>
        <a:graphic>
          <a:graphicData uri="http://schemas.openxmlformats.org/drawingml/2006/table">
            <a:tbl>
              <a:tblPr>
                <a:tableStyleId>{5C22544A-7EE6-4342-B048-85BDC9FD1C3A}</a:tableStyleId>
              </a:tblPr>
              <a:tblGrid>
                <a:gridCol w="631395">
                  <a:extLst>
                    <a:ext uri="{9D8B030D-6E8A-4147-A177-3AD203B41FA5}">
                      <a16:colId xmlns:a16="http://schemas.microsoft.com/office/drawing/2014/main" val="3566865041"/>
                    </a:ext>
                  </a:extLst>
                </a:gridCol>
                <a:gridCol w="681242">
                  <a:extLst>
                    <a:ext uri="{9D8B030D-6E8A-4147-A177-3AD203B41FA5}">
                      <a16:colId xmlns:a16="http://schemas.microsoft.com/office/drawing/2014/main" val="2400820659"/>
                    </a:ext>
                  </a:extLst>
                </a:gridCol>
                <a:gridCol w="797551">
                  <a:extLst>
                    <a:ext uri="{9D8B030D-6E8A-4147-A177-3AD203B41FA5}">
                      <a16:colId xmlns:a16="http://schemas.microsoft.com/office/drawing/2014/main" val="898622234"/>
                    </a:ext>
                  </a:extLst>
                </a:gridCol>
                <a:gridCol w="905553">
                  <a:extLst>
                    <a:ext uri="{9D8B030D-6E8A-4147-A177-3AD203B41FA5}">
                      <a16:colId xmlns:a16="http://schemas.microsoft.com/office/drawing/2014/main" val="3664133573"/>
                    </a:ext>
                  </a:extLst>
                </a:gridCol>
                <a:gridCol w="515085">
                  <a:extLst>
                    <a:ext uri="{9D8B030D-6E8A-4147-A177-3AD203B41FA5}">
                      <a16:colId xmlns:a16="http://schemas.microsoft.com/office/drawing/2014/main" val="45589810"/>
                    </a:ext>
                  </a:extLst>
                </a:gridCol>
                <a:gridCol w="681242">
                  <a:extLst>
                    <a:ext uri="{9D8B030D-6E8A-4147-A177-3AD203B41FA5}">
                      <a16:colId xmlns:a16="http://schemas.microsoft.com/office/drawing/2014/main" val="1405517700"/>
                    </a:ext>
                  </a:extLst>
                </a:gridCol>
                <a:gridCol w="766398">
                  <a:extLst>
                    <a:ext uri="{9D8B030D-6E8A-4147-A177-3AD203B41FA5}">
                      <a16:colId xmlns:a16="http://schemas.microsoft.com/office/drawing/2014/main" val="1055809834"/>
                    </a:ext>
                  </a:extLst>
                </a:gridCol>
                <a:gridCol w="938784">
                  <a:extLst>
                    <a:ext uri="{9D8B030D-6E8A-4147-A177-3AD203B41FA5}">
                      <a16:colId xmlns:a16="http://schemas.microsoft.com/office/drawing/2014/main" val="2992368580"/>
                    </a:ext>
                  </a:extLst>
                </a:gridCol>
                <a:gridCol w="1165173">
                  <a:extLst>
                    <a:ext uri="{9D8B030D-6E8A-4147-A177-3AD203B41FA5}">
                      <a16:colId xmlns:a16="http://schemas.microsoft.com/office/drawing/2014/main" val="2605962010"/>
                    </a:ext>
                  </a:extLst>
                </a:gridCol>
                <a:gridCol w="1096633">
                  <a:extLst>
                    <a:ext uri="{9D8B030D-6E8A-4147-A177-3AD203B41FA5}">
                      <a16:colId xmlns:a16="http://schemas.microsoft.com/office/drawing/2014/main" val="2467973686"/>
                    </a:ext>
                  </a:extLst>
                </a:gridCol>
                <a:gridCol w="764320">
                  <a:extLst>
                    <a:ext uri="{9D8B030D-6E8A-4147-A177-3AD203B41FA5}">
                      <a16:colId xmlns:a16="http://schemas.microsoft.com/office/drawing/2014/main" val="4076549846"/>
                    </a:ext>
                  </a:extLst>
                </a:gridCol>
                <a:gridCol w="1912879">
                  <a:extLst>
                    <a:ext uri="{9D8B030D-6E8A-4147-A177-3AD203B41FA5}">
                      <a16:colId xmlns:a16="http://schemas.microsoft.com/office/drawing/2014/main" val="369234970"/>
                    </a:ext>
                  </a:extLst>
                </a:gridCol>
              </a:tblGrid>
              <a:tr h="201563">
                <a:tc>
                  <a:txBody>
                    <a:bodyPr/>
                    <a:lstStyle/>
                    <a:p>
                      <a:pPr algn="ctr" fontAlgn="b"/>
                      <a:r>
                        <a:rPr lang="es-MX" sz="1000" u="none" strike="noStrike">
                          <a:effectLst/>
                        </a:rPr>
                        <a:t>Rubro:</a:t>
                      </a:r>
                      <a:endParaRPr lang="es-MX" sz="1000" b="1" i="0" u="none" strike="noStrike">
                        <a:solidFill>
                          <a:srgbClr val="000000"/>
                        </a:solidFill>
                        <a:effectLst/>
                        <a:latin typeface="Aptos Narrow"/>
                      </a:endParaRPr>
                    </a:p>
                  </a:txBody>
                  <a:tcPr marL="5759" marR="5759" marT="5759" marB="0" anchor="b"/>
                </a:tc>
                <a:tc gridSpan="11">
                  <a:txBody>
                    <a:bodyPr/>
                    <a:lstStyle/>
                    <a:p>
                      <a:pPr algn="ctr" fontAlgn="b"/>
                      <a:r>
                        <a:rPr lang="es-ES" sz="1000" b="1" u="none" strike="noStrike" dirty="0">
                          <a:effectLst/>
                        </a:rPr>
                        <a:t>Artículo 22. Fracción III. El importe por concepto de viáticos a partir del jefe de departamento y, en su caso, de gastos de representación.</a:t>
                      </a:r>
                      <a:endParaRPr lang="es-ES" sz="1000" b="1" i="0" u="none" strike="noStrike" dirty="0">
                        <a:solidFill>
                          <a:srgbClr val="000000"/>
                        </a:solidFill>
                        <a:effectLst/>
                        <a:latin typeface="Aptos Narrow"/>
                      </a:endParaRPr>
                    </a:p>
                  </a:txBody>
                  <a:tcPr marL="5759" marR="5759" marT="5759" marB="0" anchor="b"/>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542504095"/>
                  </a:ext>
                </a:extLst>
              </a:tr>
              <a:tr h="460715">
                <a:tc>
                  <a:txBody>
                    <a:bodyPr/>
                    <a:lstStyle/>
                    <a:p>
                      <a:pPr algn="ctr" fontAlgn="ctr"/>
                      <a:r>
                        <a:rPr lang="es-MX" sz="700" u="none" strike="noStrike">
                          <a:effectLst/>
                        </a:rPr>
                        <a:t>Periodo de actualización:</a:t>
                      </a:r>
                      <a:endParaRPr lang="es-MX" sz="700" b="1" i="0" u="none" strike="noStrike">
                        <a:solidFill>
                          <a:srgbClr val="000000"/>
                        </a:solidFill>
                        <a:effectLst/>
                        <a:latin typeface="Aptos Narrow"/>
                      </a:endParaRPr>
                    </a:p>
                  </a:txBody>
                  <a:tcPr marL="5759" marR="5759" marT="5759" marB="0" anchor="ctr"/>
                </a:tc>
                <a:tc gridSpan="11">
                  <a:txBody>
                    <a:bodyPr/>
                    <a:lstStyle/>
                    <a:p>
                      <a:pPr algn="l" fontAlgn="ctr"/>
                      <a:r>
                        <a:rPr lang="es-MX" sz="700" u="none" strike="noStrike" dirty="0">
                          <a:effectLst/>
                        </a:rPr>
                        <a:t>Mensual, con revisión trimestral</a:t>
                      </a:r>
                      <a:endParaRPr lang="es-MX" sz="700" b="0" i="0" u="none" strike="noStrike" dirty="0">
                        <a:solidFill>
                          <a:srgbClr val="000000"/>
                        </a:solidFill>
                        <a:effectLst/>
                        <a:latin typeface="Aptos Narrow"/>
                      </a:endParaRPr>
                    </a:p>
                  </a:txBody>
                  <a:tcPr marL="5759" marR="5759" marT="5759" marB="0" anchor="ct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66863408"/>
                  </a:ext>
                </a:extLst>
              </a:tr>
              <a:tr h="524064">
                <a:tc>
                  <a:txBody>
                    <a:bodyPr/>
                    <a:lstStyle/>
                    <a:p>
                      <a:pPr algn="ctr" fontAlgn="ctr"/>
                      <a:r>
                        <a:rPr lang="es-MX" sz="700" u="none" strike="noStrike">
                          <a:effectLst/>
                        </a:rPr>
                        <a:t>Descripción:</a:t>
                      </a:r>
                      <a:endParaRPr lang="es-MX" sz="700" b="1" i="0" u="none" strike="noStrike">
                        <a:solidFill>
                          <a:srgbClr val="000000"/>
                        </a:solidFill>
                        <a:effectLst/>
                        <a:latin typeface="Aptos Narrow"/>
                      </a:endParaRPr>
                    </a:p>
                  </a:txBody>
                  <a:tcPr marL="5759" marR="5759" marT="5759" marB="0" anchor="ctr"/>
                </a:tc>
                <a:tc gridSpan="11">
                  <a:txBody>
                    <a:bodyPr/>
                    <a:lstStyle/>
                    <a:p>
                      <a:pPr algn="l" fontAlgn="ctr"/>
                      <a:r>
                        <a:rPr lang="es-ES" sz="700" u="none" strike="noStrike">
                          <a:effectLst/>
                        </a:rPr>
                        <a:t>En esta fracción se publicará el importe de los recursos asignados a las personas servidoras públicas que, para el desempeño de sus funciones, deban de trasladarse a lugares distintos al de su adscripción, cubriendo una comisión. </a:t>
                      </a:r>
                      <a:br>
                        <a:rPr lang="es-ES" sz="700" u="none" strike="noStrike">
                          <a:effectLst/>
                        </a:rPr>
                      </a:br>
                      <a:r>
                        <a:rPr lang="es-ES" sz="700" u="none" strike="noStrike">
                          <a:effectLst/>
                        </a:rPr>
                        <a:t>Dichos recursos cubrirán los gastos por concepto de alimentación, hospedaje y gastos menores inherentes al viaje a partir de la categoría de jefatura de de departamento. Se deben publicar los gastos de representación, en caso de no contar con esta partida, se debe publicar nota fundada, motivada y con su respectiva actualización en formato día/mes/año. </a:t>
                      </a:r>
                      <a:endParaRPr lang="es-ES" sz="700" b="0" i="0" u="none" strike="noStrike">
                        <a:solidFill>
                          <a:srgbClr val="000000"/>
                        </a:solidFill>
                        <a:effectLst/>
                        <a:latin typeface="Aptos Narrow"/>
                      </a:endParaRPr>
                    </a:p>
                  </a:txBody>
                  <a:tcPr marL="5759" marR="5759" marT="5759" marB="0" anchor="ct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4664146"/>
                  </a:ext>
                </a:extLst>
              </a:tr>
              <a:tr h="777457">
                <a:tc>
                  <a:txBody>
                    <a:bodyPr/>
                    <a:lstStyle/>
                    <a:p>
                      <a:pPr algn="ctr" fontAlgn="ctr"/>
                      <a:r>
                        <a:rPr lang="es-MX" sz="700" u="none" strike="noStrike">
                          <a:effectLst/>
                        </a:rPr>
                        <a:t>Ejercicio.</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inicio del periodo que se informa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término del periodo que se informa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Nombre completo de la persona servidora pública comisionada (nombre(s) y apellidos).</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a:effectLst/>
                        </a:rPr>
                        <a:t> Viático Autorizado </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a:effectLst/>
                        </a:rPr>
                        <a:t> Viático  Solventado </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Lugar y fecha de la comisión.</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a:effectLst/>
                        </a:rPr>
                        <a:t>Motivo de la comisión.</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dirty="0">
                          <a:effectLst/>
                        </a:rPr>
                        <a:t>Total de gastos de representación (en caso de no contar con esta partida, realizar nota aclaratoria fundada y motivada. </a:t>
                      </a:r>
                      <a:endParaRPr lang="es-ES" sz="700" b="1" i="0" u="none" strike="noStrike" dirty="0">
                        <a:solidFill>
                          <a:srgbClr val="000000"/>
                        </a:solidFill>
                        <a:effectLst/>
                        <a:latin typeface="Aptos Narrow"/>
                      </a:endParaRPr>
                    </a:p>
                  </a:txBody>
                  <a:tcPr marL="5759" marR="5759" marT="5759" marB="0" anchor="ctr"/>
                </a:tc>
                <a:tc>
                  <a:txBody>
                    <a:bodyPr/>
                    <a:lstStyle/>
                    <a:p>
                      <a:pPr algn="ctr" fontAlgn="ctr"/>
                      <a:r>
                        <a:rPr lang="es-MX" sz="700" u="none" strike="noStrike">
                          <a:effectLst/>
                        </a:rPr>
                        <a:t>Área(s) responsable(s) que genera(n), posee(n),</a:t>
                      </a:r>
                      <a:br>
                        <a:rPr lang="es-MX" sz="700" u="none" strike="noStrike">
                          <a:effectLst/>
                        </a:rPr>
                      </a:br>
                      <a:r>
                        <a:rPr lang="es-MX" sz="700" u="none" strike="noStrike">
                          <a:effectLst/>
                        </a:rPr>
                        <a:t>publica(n) y actualiza(n) la información.</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actualización de la</a:t>
                      </a:r>
                      <a:br>
                        <a:rPr lang="es-ES" sz="700" u="none" strike="noStrike">
                          <a:effectLst/>
                        </a:rPr>
                      </a:br>
                      <a:r>
                        <a:rPr lang="es-ES" sz="700" u="none" strike="noStrike">
                          <a:effectLst/>
                        </a:rPr>
                        <a:t>información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dirty="0">
                          <a:effectLst/>
                        </a:rPr>
                        <a:t>Nota (espacio para observaciones).</a:t>
                      </a:r>
                      <a:endParaRPr lang="es-MX" sz="700" b="1" i="0" u="none" strike="noStrike" dirty="0">
                        <a:solidFill>
                          <a:srgbClr val="000000"/>
                        </a:solidFill>
                        <a:effectLst/>
                        <a:latin typeface="Aptos Narrow"/>
                      </a:endParaRPr>
                    </a:p>
                  </a:txBody>
                  <a:tcPr marL="5759" marR="5759" marT="5759" marB="0" anchor="ctr"/>
                </a:tc>
                <a:extLst>
                  <a:ext uri="{0D108BD9-81ED-4DB2-BD59-A6C34878D82A}">
                    <a16:rowId xmlns:a16="http://schemas.microsoft.com/office/drawing/2014/main" val="2341722259"/>
                  </a:ext>
                </a:extLst>
              </a:tr>
              <a:tr h="1203619">
                <a:tc>
                  <a:txBody>
                    <a:bodyPr/>
                    <a:lstStyle/>
                    <a:p>
                      <a:pPr algn="ctr" fontAlgn="t"/>
                      <a:r>
                        <a:rPr lang="es-MX" sz="700" u="none" strike="noStrike">
                          <a:effectLst/>
                        </a:rPr>
                        <a:t>2025</a:t>
                      </a:r>
                      <a:endParaRPr lang="es-MX" sz="700" b="0" i="0" u="none" strike="noStrike">
                        <a:solidFill>
                          <a:srgbClr val="000000"/>
                        </a:solidFill>
                        <a:effectLst/>
                        <a:latin typeface="Aptos Narrow"/>
                      </a:endParaRPr>
                    </a:p>
                  </a:txBody>
                  <a:tcPr marL="5759" marR="5759" marT="5759" marB="0"/>
                </a:tc>
                <a:tc>
                  <a:txBody>
                    <a:bodyPr/>
                    <a:lstStyle/>
                    <a:p>
                      <a:pPr algn="ctr" fontAlgn="t"/>
                      <a:r>
                        <a:rPr lang="es-MX" sz="700" u="none" strike="noStrike">
                          <a:effectLst/>
                        </a:rPr>
                        <a:t>01/10/2025</a:t>
                      </a:r>
                      <a:endParaRPr lang="es-MX" sz="700" b="0" i="0" u="none" strike="noStrike">
                        <a:solidFill>
                          <a:srgbClr val="000000"/>
                        </a:solidFill>
                        <a:effectLst/>
                        <a:latin typeface="Aptos Narrow"/>
                      </a:endParaRPr>
                    </a:p>
                  </a:txBody>
                  <a:tcPr marL="5759" marR="5759" marT="5759" marB="0"/>
                </a:tc>
                <a:tc>
                  <a:txBody>
                    <a:bodyPr/>
                    <a:lstStyle/>
                    <a:p>
                      <a:pPr algn="ctr" fontAlgn="t"/>
                      <a:r>
                        <a:rPr lang="es-MX" sz="700" u="none" strike="noStrike" dirty="0">
                          <a:effectLst/>
                        </a:rPr>
                        <a:t>30/11/2025</a:t>
                      </a:r>
                      <a:endParaRPr lang="es-MX" sz="700" b="0" i="0" u="none" strike="noStrike" dirty="0">
                        <a:solidFill>
                          <a:srgbClr val="000000"/>
                        </a:solidFill>
                        <a:effectLst/>
                        <a:latin typeface="Aptos Narrow"/>
                      </a:endParaRPr>
                    </a:p>
                  </a:txBody>
                  <a:tcPr marL="5759" marR="5759" marT="5759" marB="0"/>
                </a:tc>
                <a:tc>
                  <a:txBody>
                    <a:bodyPr/>
                    <a:lstStyle/>
                    <a:p>
                      <a:pPr algn="l" fontAlgn="t"/>
                      <a:r>
                        <a:rPr lang="es-MX" sz="700" u="none" strike="noStrike">
                          <a:effectLst/>
                        </a:rPr>
                        <a:t>No aplica</a:t>
                      </a:r>
                      <a:endParaRPr lang="es-MX" sz="700" b="0" i="0" u="none" strike="noStrike">
                        <a:solidFill>
                          <a:srgbClr val="000000"/>
                        </a:solidFill>
                        <a:effectLst/>
                        <a:latin typeface="Aptos Narrow"/>
                      </a:endParaRPr>
                    </a:p>
                  </a:txBody>
                  <a:tcPr marL="5759" marR="5759" marT="5759" marB="0"/>
                </a:tc>
                <a:tc>
                  <a:txBody>
                    <a:bodyPr/>
                    <a:lstStyle/>
                    <a:p>
                      <a:pPr algn="l" fontAlgn="t"/>
                      <a:r>
                        <a:rPr lang="es-MX" sz="700" u="none" strike="noStrike">
                          <a:effectLst/>
                        </a:rPr>
                        <a:t>    9,929.60 </a:t>
                      </a:r>
                      <a:endParaRPr lang="es-MX" sz="700" b="0" i="0" u="none" strike="noStrike">
                        <a:solidFill>
                          <a:srgbClr val="000000"/>
                        </a:solidFill>
                        <a:effectLst/>
                        <a:latin typeface="Aptos Narrow"/>
                      </a:endParaRPr>
                    </a:p>
                  </a:txBody>
                  <a:tcPr marL="5759" marR="5759" marT="5759" marB="0"/>
                </a:tc>
                <a:tc>
                  <a:txBody>
                    <a:bodyPr/>
                    <a:lstStyle/>
                    <a:p>
                      <a:pPr algn="l" fontAlgn="t"/>
                      <a:r>
                        <a:rPr lang="es-MX" sz="700" u="none" strike="noStrike">
                          <a:effectLst/>
                        </a:rPr>
                        <a:t> </a:t>
                      </a:r>
                      <a:endParaRPr lang="es-MX" sz="700" b="0" i="0" u="none" strike="noStrike">
                        <a:solidFill>
                          <a:srgbClr val="000000"/>
                        </a:solidFill>
                        <a:effectLst/>
                        <a:latin typeface="Aptos Narrow"/>
                      </a:endParaRPr>
                    </a:p>
                  </a:txBody>
                  <a:tcPr marL="5759" marR="5759" marT="5759" marB="0"/>
                </a:tc>
                <a:tc>
                  <a:txBody>
                    <a:bodyPr/>
                    <a:lstStyle/>
                    <a:p>
                      <a:pPr algn="l" fontAlgn="t"/>
                      <a:r>
                        <a:rPr lang="es-MX" sz="700" u="none" strike="noStrike">
                          <a:effectLst/>
                        </a:rPr>
                        <a:t> </a:t>
                      </a:r>
                      <a:endParaRPr lang="es-MX" sz="700" b="0" i="0" u="none" strike="noStrike">
                        <a:solidFill>
                          <a:srgbClr val="000000"/>
                        </a:solidFill>
                        <a:effectLst/>
                        <a:latin typeface="Aptos Narrow"/>
                      </a:endParaRPr>
                    </a:p>
                  </a:txBody>
                  <a:tcPr marL="5759" marR="5759" marT="5759" marB="0"/>
                </a:tc>
                <a:tc>
                  <a:txBody>
                    <a:bodyPr/>
                    <a:lstStyle/>
                    <a:p>
                      <a:pPr algn="l" fontAlgn="t"/>
                      <a:r>
                        <a:rPr lang="es-ES" sz="700" u="none" strike="noStrike">
                          <a:effectLst/>
                        </a:rPr>
                        <a:t>Brindar soporte técnico en lo relativo al tema de comunicación social para fortalecer lazos de colaboración, durante la gira de trabajo, en San Antonio, Texas.</a:t>
                      </a:r>
                      <a:endParaRPr lang="es-ES" sz="700" b="0" i="0" u="none" strike="noStrike">
                        <a:solidFill>
                          <a:srgbClr val="000000"/>
                        </a:solidFill>
                        <a:effectLst/>
                        <a:latin typeface="Aptos Narrow"/>
                      </a:endParaRPr>
                    </a:p>
                  </a:txBody>
                  <a:tcPr marL="5759" marR="5759" marT="5759" marB="0"/>
                </a:tc>
                <a:tc>
                  <a:txBody>
                    <a:bodyPr/>
                    <a:lstStyle/>
                    <a:p>
                      <a:pPr algn="l" fontAlgn="t"/>
                      <a:r>
                        <a:rPr lang="es-MX" sz="700" u="none" strike="noStrike">
                          <a:effectLst/>
                        </a:rPr>
                        <a:t> </a:t>
                      </a:r>
                      <a:endParaRPr lang="es-MX" sz="700" b="0" i="0" u="none" strike="noStrike">
                        <a:solidFill>
                          <a:srgbClr val="000000"/>
                        </a:solidFill>
                        <a:effectLst/>
                        <a:latin typeface="Aptos Narrow"/>
                      </a:endParaRPr>
                    </a:p>
                  </a:txBody>
                  <a:tcPr marL="5759" marR="5759" marT="5759" marB="0"/>
                </a:tc>
                <a:tc>
                  <a:txBody>
                    <a:bodyPr/>
                    <a:lstStyle/>
                    <a:p>
                      <a:pPr algn="l" fontAlgn="t"/>
                      <a:r>
                        <a:rPr lang="es-MX" sz="700" u="none" strike="noStrike">
                          <a:effectLst/>
                        </a:rPr>
                        <a:t>Dirección Administrativa </a:t>
                      </a:r>
                      <a:endParaRPr lang="es-MX" sz="700" b="0" i="0" u="none" strike="noStrike">
                        <a:solidFill>
                          <a:srgbClr val="000000"/>
                        </a:solidFill>
                        <a:effectLst/>
                        <a:latin typeface="Aptos Narrow"/>
                      </a:endParaRPr>
                    </a:p>
                  </a:txBody>
                  <a:tcPr marL="5759" marR="5759" marT="5759" marB="0"/>
                </a:tc>
                <a:tc>
                  <a:txBody>
                    <a:bodyPr/>
                    <a:lstStyle/>
                    <a:p>
                      <a:pPr algn="ctr" fontAlgn="t"/>
                      <a:r>
                        <a:rPr lang="es-MX" sz="700" u="none" strike="noStrike" dirty="0">
                          <a:effectLst/>
                        </a:rPr>
                        <a:t>30/11/2025</a:t>
                      </a:r>
                      <a:endParaRPr lang="es-MX" sz="700" b="0" i="0" u="none" strike="noStrike" dirty="0">
                        <a:solidFill>
                          <a:srgbClr val="000000"/>
                        </a:solidFill>
                        <a:effectLst/>
                        <a:latin typeface="Aptos Narrow"/>
                      </a:endParaRPr>
                    </a:p>
                  </a:txBody>
                  <a:tcPr marL="5759" marR="5759" marT="5759" marB="0"/>
                </a:tc>
                <a:tc>
                  <a:txBody>
                    <a:bodyPr/>
                    <a:lstStyle/>
                    <a:p>
                      <a:pPr algn="l" fontAlgn="t"/>
                      <a:r>
                        <a:rPr lang="es-ES" sz="700" u="none" strike="noStrike" dirty="0">
                          <a:effectLst/>
                        </a:rPr>
                        <a:t>De conformidad con el Capítulo III, Sección I denominado De la Información Reservada, en el artículo 79 fracciones I, IV,  VII y XIV de la Ley de Transparencia y Acceso a la Información Pública del Estado de Coahuila de Zaragoza, me permito informar que los nombres de nombres de los servidores públicos es información reservada por materia de seguridad de acuerdo a las funciones y atribuciones de la Comisaría de Seguridad y Protección Ciudadana. </a:t>
                      </a:r>
                      <a:endParaRPr lang="es-ES" sz="700" b="0" i="0" u="none" strike="noStrike" dirty="0">
                        <a:solidFill>
                          <a:srgbClr val="000000"/>
                        </a:solidFill>
                        <a:effectLst/>
                        <a:latin typeface="Aptos Narrow"/>
                      </a:endParaRPr>
                    </a:p>
                  </a:txBody>
                  <a:tcPr marL="5759" marR="5759" marT="5759" marB="0"/>
                </a:tc>
                <a:extLst>
                  <a:ext uri="{0D108BD9-81ED-4DB2-BD59-A6C34878D82A}">
                    <a16:rowId xmlns:a16="http://schemas.microsoft.com/office/drawing/2014/main" val="10458212"/>
                  </a:ext>
                </a:extLst>
              </a:tr>
            </a:tbl>
          </a:graphicData>
        </a:graphic>
      </p:graphicFrame>
    </p:spTree>
    <p:extLst>
      <p:ext uri="{BB962C8B-B14F-4D97-AF65-F5344CB8AC3E}">
        <p14:creationId xmlns:p14="http://schemas.microsoft.com/office/powerpoint/2010/main" val="3767025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C3F7D284-7F33-41C0-8B5B-40FFDD36C53E}"/>
              </a:ext>
            </a:extLst>
          </p:cNvPr>
          <p:cNvGraphicFramePr>
            <a:graphicFrameLocks noGrp="1"/>
          </p:cNvGraphicFramePr>
          <p:nvPr>
            <p:extLst>
              <p:ext uri="{D42A27DB-BD31-4B8C-83A1-F6EECF244321}">
                <p14:modId xmlns:p14="http://schemas.microsoft.com/office/powerpoint/2010/main" val="3962586285"/>
              </p:ext>
            </p:extLst>
          </p:nvPr>
        </p:nvGraphicFramePr>
        <p:xfrm>
          <a:off x="1096963" y="1446912"/>
          <a:ext cx="10028238" cy="1981076"/>
        </p:xfrm>
        <a:graphic>
          <a:graphicData uri="http://schemas.openxmlformats.org/drawingml/2006/table">
            <a:tbl>
              <a:tblPr>
                <a:tableStyleId>{5C22544A-7EE6-4342-B048-85BDC9FD1C3A}</a:tableStyleId>
              </a:tblPr>
              <a:tblGrid>
                <a:gridCol w="583238">
                  <a:extLst>
                    <a:ext uri="{9D8B030D-6E8A-4147-A177-3AD203B41FA5}">
                      <a16:colId xmlns:a16="http://schemas.microsoft.com/office/drawing/2014/main" val="2769856080"/>
                    </a:ext>
                  </a:extLst>
                </a:gridCol>
                <a:gridCol w="629283">
                  <a:extLst>
                    <a:ext uri="{9D8B030D-6E8A-4147-A177-3AD203B41FA5}">
                      <a16:colId xmlns:a16="http://schemas.microsoft.com/office/drawing/2014/main" val="1059327948"/>
                    </a:ext>
                  </a:extLst>
                </a:gridCol>
                <a:gridCol w="736721">
                  <a:extLst>
                    <a:ext uri="{9D8B030D-6E8A-4147-A177-3AD203B41FA5}">
                      <a16:colId xmlns:a16="http://schemas.microsoft.com/office/drawing/2014/main" val="2041619268"/>
                    </a:ext>
                  </a:extLst>
                </a:gridCol>
                <a:gridCol w="836486">
                  <a:extLst>
                    <a:ext uri="{9D8B030D-6E8A-4147-A177-3AD203B41FA5}">
                      <a16:colId xmlns:a16="http://schemas.microsoft.com/office/drawing/2014/main" val="2790462030"/>
                    </a:ext>
                  </a:extLst>
                </a:gridCol>
                <a:gridCol w="475799">
                  <a:extLst>
                    <a:ext uri="{9D8B030D-6E8A-4147-A177-3AD203B41FA5}">
                      <a16:colId xmlns:a16="http://schemas.microsoft.com/office/drawing/2014/main" val="2898888643"/>
                    </a:ext>
                  </a:extLst>
                </a:gridCol>
                <a:gridCol w="629283">
                  <a:extLst>
                    <a:ext uri="{9D8B030D-6E8A-4147-A177-3AD203B41FA5}">
                      <a16:colId xmlns:a16="http://schemas.microsoft.com/office/drawing/2014/main" val="3959197731"/>
                    </a:ext>
                  </a:extLst>
                </a:gridCol>
                <a:gridCol w="707944">
                  <a:extLst>
                    <a:ext uri="{9D8B030D-6E8A-4147-A177-3AD203B41FA5}">
                      <a16:colId xmlns:a16="http://schemas.microsoft.com/office/drawing/2014/main" val="1893596401"/>
                    </a:ext>
                  </a:extLst>
                </a:gridCol>
                <a:gridCol w="867182">
                  <a:extLst>
                    <a:ext uri="{9D8B030D-6E8A-4147-A177-3AD203B41FA5}">
                      <a16:colId xmlns:a16="http://schemas.microsoft.com/office/drawing/2014/main" val="3195863188"/>
                    </a:ext>
                  </a:extLst>
                </a:gridCol>
                <a:gridCol w="1076304">
                  <a:extLst>
                    <a:ext uri="{9D8B030D-6E8A-4147-A177-3AD203B41FA5}">
                      <a16:colId xmlns:a16="http://schemas.microsoft.com/office/drawing/2014/main" val="3812073622"/>
                    </a:ext>
                  </a:extLst>
                </a:gridCol>
                <a:gridCol w="1012992">
                  <a:extLst>
                    <a:ext uri="{9D8B030D-6E8A-4147-A177-3AD203B41FA5}">
                      <a16:colId xmlns:a16="http://schemas.microsoft.com/office/drawing/2014/main" val="1609484211"/>
                    </a:ext>
                  </a:extLst>
                </a:gridCol>
                <a:gridCol w="706025">
                  <a:extLst>
                    <a:ext uri="{9D8B030D-6E8A-4147-A177-3AD203B41FA5}">
                      <a16:colId xmlns:a16="http://schemas.microsoft.com/office/drawing/2014/main" val="120664114"/>
                    </a:ext>
                  </a:extLst>
                </a:gridCol>
                <a:gridCol w="1766981">
                  <a:extLst>
                    <a:ext uri="{9D8B030D-6E8A-4147-A177-3AD203B41FA5}">
                      <a16:colId xmlns:a16="http://schemas.microsoft.com/office/drawing/2014/main" val="1577268363"/>
                    </a:ext>
                  </a:extLst>
                </a:gridCol>
              </a:tblGrid>
              <a:tr h="777457">
                <a:tc>
                  <a:txBody>
                    <a:bodyPr/>
                    <a:lstStyle/>
                    <a:p>
                      <a:pPr algn="ctr" fontAlgn="ctr"/>
                      <a:r>
                        <a:rPr lang="es-MX" sz="700" u="none" strike="noStrike">
                          <a:effectLst/>
                        </a:rPr>
                        <a:t>Ejercicio.</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inicio del periodo que se informa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término del periodo que se informa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Nombre completo de la persona servidora pública comisionada (nombre(s) y apellidos).</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a:effectLst/>
                        </a:rPr>
                        <a:t> Viático Autorizado </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a:effectLst/>
                        </a:rPr>
                        <a:t> Viático  Solventado </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Lugar y fecha de la comisión.</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a:effectLst/>
                        </a:rPr>
                        <a:t>Motivo de la comisión.</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dirty="0">
                          <a:effectLst/>
                        </a:rPr>
                        <a:t>Total de gastos de representación (en caso de no contar con esta partida, realizar nota aclaratoria fundada y motivada. </a:t>
                      </a:r>
                      <a:endParaRPr lang="es-ES" sz="700" b="1" i="0" u="none" strike="noStrike" dirty="0">
                        <a:solidFill>
                          <a:srgbClr val="000000"/>
                        </a:solidFill>
                        <a:effectLst/>
                        <a:latin typeface="Aptos Narrow"/>
                      </a:endParaRPr>
                    </a:p>
                  </a:txBody>
                  <a:tcPr marL="5759" marR="5759" marT="5759" marB="0" anchor="ctr"/>
                </a:tc>
                <a:tc>
                  <a:txBody>
                    <a:bodyPr/>
                    <a:lstStyle/>
                    <a:p>
                      <a:pPr algn="ctr" fontAlgn="ctr"/>
                      <a:r>
                        <a:rPr lang="es-MX" sz="700" u="none" strike="noStrike">
                          <a:effectLst/>
                        </a:rPr>
                        <a:t>Área(s) responsable(s) que genera(n), posee(n),</a:t>
                      </a:r>
                      <a:br>
                        <a:rPr lang="es-MX" sz="700" u="none" strike="noStrike">
                          <a:effectLst/>
                        </a:rPr>
                      </a:br>
                      <a:r>
                        <a:rPr lang="es-MX" sz="700" u="none" strike="noStrike">
                          <a:effectLst/>
                        </a:rPr>
                        <a:t>publica(n) y actualiza(n) la información.</a:t>
                      </a:r>
                      <a:endParaRPr lang="es-MX" sz="700" b="1" i="0" u="none" strike="noStrike">
                        <a:solidFill>
                          <a:srgbClr val="000000"/>
                        </a:solidFill>
                        <a:effectLst/>
                        <a:latin typeface="Aptos Narrow"/>
                      </a:endParaRPr>
                    </a:p>
                  </a:txBody>
                  <a:tcPr marL="5759" marR="5759" marT="5759" marB="0" anchor="ctr"/>
                </a:tc>
                <a:tc>
                  <a:txBody>
                    <a:bodyPr/>
                    <a:lstStyle/>
                    <a:p>
                      <a:pPr algn="ctr" fontAlgn="ctr"/>
                      <a:r>
                        <a:rPr lang="es-ES" sz="700" u="none" strike="noStrike">
                          <a:effectLst/>
                        </a:rPr>
                        <a:t>Fecha de actualización de la</a:t>
                      </a:r>
                      <a:br>
                        <a:rPr lang="es-ES" sz="700" u="none" strike="noStrike">
                          <a:effectLst/>
                        </a:rPr>
                      </a:br>
                      <a:r>
                        <a:rPr lang="es-ES" sz="700" u="none" strike="noStrike">
                          <a:effectLst/>
                        </a:rPr>
                        <a:t>información (día/mes/año).</a:t>
                      </a:r>
                      <a:endParaRPr lang="es-ES" sz="700" b="1" i="0" u="none" strike="noStrike">
                        <a:solidFill>
                          <a:srgbClr val="000000"/>
                        </a:solidFill>
                        <a:effectLst/>
                        <a:latin typeface="Aptos Narrow"/>
                      </a:endParaRPr>
                    </a:p>
                  </a:txBody>
                  <a:tcPr marL="5759" marR="5759" marT="5759" marB="0" anchor="ctr"/>
                </a:tc>
                <a:tc>
                  <a:txBody>
                    <a:bodyPr/>
                    <a:lstStyle/>
                    <a:p>
                      <a:pPr algn="ctr" fontAlgn="ctr"/>
                      <a:r>
                        <a:rPr lang="es-MX" sz="700" u="none" strike="noStrike">
                          <a:effectLst/>
                        </a:rPr>
                        <a:t>Nota (espacio para observaciones).</a:t>
                      </a:r>
                      <a:endParaRPr lang="es-MX" sz="700" b="1" i="0" u="none" strike="noStrike">
                        <a:solidFill>
                          <a:srgbClr val="000000"/>
                        </a:solidFill>
                        <a:effectLst/>
                        <a:latin typeface="Aptos Narrow"/>
                      </a:endParaRPr>
                    </a:p>
                  </a:txBody>
                  <a:tcPr marL="5759" marR="5759" marT="5759" marB="0" anchor="ctr"/>
                </a:tc>
                <a:extLst>
                  <a:ext uri="{0D108BD9-81ED-4DB2-BD59-A6C34878D82A}">
                    <a16:rowId xmlns:a16="http://schemas.microsoft.com/office/drawing/2014/main" val="3739304673"/>
                  </a:ext>
                </a:extLst>
              </a:tr>
              <a:tr h="1203619">
                <a:tc>
                  <a:txBody>
                    <a:bodyPr/>
                    <a:lstStyle/>
                    <a:p>
                      <a:pPr algn="ctr" fontAlgn="t"/>
                      <a:r>
                        <a:rPr lang="es-MX" sz="700" u="none" strike="noStrike">
                          <a:effectLst/>
                        </a:rPr>
                        <a:t>2025</a:t>
                      </a:r>
                      <a:endParaRPr lang="es-MX" sz="700" b="0" i="0" u="none" strike="noStrike">
                        <a:solidFill>
                          <a:srgbClr val="000000"/>
                        </a:solidFill>
                        <a:effectLst/>
                        <a:latin typeface="Aptos Narrow"/>
                      </a:endParaRPr>
                    </a:p>
                  </a:txBody>
                  <a:tcPr marL="5759" marR="5759" marT="5759" marB="0"/>
                </a:tc>
                <a:tc>
                  <a:txBody>
                    <a:bodyPr/>
                    <a:lstStyle/>
                    <a:p>
                      <a:pPr algn="ctr" fontAlgn="t"/>
                      <a:r>
                        <a:rPr lang="es-MX" sz="700" u="none" strike="noStrike" dirty="0">
                          <a:effectLst/>
                        </a:rPr>
                        <a:t>01/10/2025</a:t>
                      </a:r>
                      <a:endParaRPr lang="es-MX" sz="700" b="0" i="0" u="none" strike="noStrike" dirty="0">
                        <a:solidFill>
                          <a:srgbClr val="000000"/>
                        </a:solidFill>
                        <a:effectLst/>
                        <a:latin typeface="Aptos Narrow"/>
                      </a:endParaRPr>
                    </a:p>
                  </a:txBody>
                  <a:tcPr marL="5759" marR="5759" marT="5759" marB="0"/>
                </a:tc>
                <a:tc>
                  <a:txBody>
                    <a:bodyPr/>
                    <a:lstStyle/>
                    <a:p>
                      <a:pPr algn="ctr" fontAlgn="t"/>
                      <a:r>
                        <a:rPr lang="es-MX" sz="700" u="none" strike="noStrike" dirty="0">
                          <a:effectLst/>
                        </a:rPr>
                        <a:t>30/11/2025</a:t>
                      </a:r>
                      <a:endParaRPr lang="es-MX" sz="700" b="0" i="0" u="none" strike="noStrike" dirty="0">
                        <a:solidFill>
                          <a:srgbClr val="000000"/>
                        </a:solidFill>
                        <a:effectLst/>
                        <a:latin typeface="Aptos Narrow"/>
                      </a:endParaRPr>
                    </a:p>
                  </a:txBody>
                  <a:tcPr marL="5759" marR="5759" marT="5759" marB="0"/>
                </a:tc>
                <a:tc>
                  <a:txBody>
                    <a:bodyPr/>
                    <a:lstStyle/>
                    <a:p>
                      <a:pPr algn="l" fontAlgn="t"/>
                      <a:r>
                        <a:rPr lang="es-MX" sz="700" u="none" strike="noStrike">
                          <a:effectLst/>
                        </a:rPr>
                        <a:t>No aplica</a:t>
                      </a:r>
                      <a:endParaRPr lang="es-MX" sz="700" b="0" i="0" u="none" strike="noStrike">
                        <a:solidFill>
                          <a:srgbClr val="000000"/>
                        </a:solidFill>
                        <a:effectLst/>
                        <a:latin typeface="Aptos Narrow"/>
                      </a:endParaRPr>
                    </a:p>
                  </a:txBody>
                  <a:tcPr marL="5759" marR="5759" marT="5759" marB="0"/>
                </a:tc>
                <a:tc>
                  <a:txBody>
                    <a:bodyPr/>
                    <a:lstStyle/>
                    <a:p>
                      <a:pPr algn="l" fontAlgn="t"/>
                      <a:r>
                        <a:rPr lang="es-MX" sz="700" u="none" strike="noStrike">
                          <a:effectLst/>
                        </a:rPr>
                        <a:t>    3,023.19 </a:t>
                      </a:r>
                      <a:endParaRPr lang="es-MX" sz="700" b="0" i="0" u="none" strike="noStrike">
                        <a:solidFill>
                          <a:srgbClr val="000000"/>
                        </a:solidFill>
                        <a:effectLst/>
                        <a:latin typeface="Aptos Narrow"/>
                      </a:endParaRPr>
                    </a:p>
                  </a:txBody>
                  <a:tcPr marL="5759" marR="5759" marT="5759" marB="0"/>
                </a:tc>
                <a:tc>
                  <a:txBody>
                    <a:bodyPr/>
                    <a:lstStyle/>
                    <a:p>
                      <a:pPr algn="l" fontAlgn="t"/>
                      <a:r>
                        <a:rPr lang="es-MX" sz="700" u="none" strike="noStrike">
                          <a:effectLst/>
                        </a:rPr>
                        <a:t>           3,023.19 </a:t>
                      </a:r>
                      <a:endParaRPr lang="es-MX" sz="700" b="0" i="0" u="none" strike="noStrike">
                        <a:solidFill>
                          <a:srgbClr val="000000"/>
                        </a:solidFill>
                        <a:effectLst/>
                        <a:latin typeface="Aptos Narrow"/>
                      </a:endParaRPr>
                    </a:p>
                  </a:txBody>
                  <a:tcPr marL="5759" marR="5759" marT="5759" marB="0"/>
                </a:tc>
                <a:tc>
                  <a:txBody>
                    <a:bodyPr/>
                    <a:lstStyle/>
                    <a:p>
                      <a:pPr algn="l" fontAlgn="t"/>
                      <a:r>
                        <a:rPr lang="es-MX" sz="700" u="none" strike="noStrike">
                          <a:effectLst/>
                        </a:rPr>
                        <a:t>Jalisco y Zacatecas</a:t>
                      </a:r>
                      <a:endParaRPr lang="es-MX" sz="700" b="0" i="0" u="none" strike="noStrike">
                        <a:solidFill>
                          <a:srgbClr val="000000"/>
                        </a:solidFill>
                        <a:effectLst/>
                        <a:latin typeface="Aptos Narrow"/>
                      </a:endParaRPr>
                    </a:p>
                  </a:txBody>
                  <a:tcPr marL="5759" marR="5759" marT="5759" marB="0"/>
                </a:tc>
                <a:tc>
                  <a:txBody>
                    <a:bodyPr/>
                    <a:lstStyle/>
                    <a:p>
                      <a:pPr algn="l" fontAlgn="t"/>
                      <a:r>
                        <a:rPr lang="es-ES" sz="700" u="none" strike="noStrike" dirty="0">
                          <a:effectLst/>
                        </a:rPr>
                        <a:t>Realizar la investigación de conductas delictivas en los estados de Jalisco y Zacatecas, por hechos cometidos en agravio de ciudadanos del municipio de Saltillo, Coahuila. </a:t>
                      </a:r>
                      <a:endParaRPr lang="es-ES" sz="700" b="0" i="0" u="none" strike="noStrike" dirty="0">
                        <a:solidFill>
                          <a:srgbClr val="000000"/>
                        </a:solidFill>
                        <a:effectLst/>
                        <a:latin typeface="Aptos Narrow"/>
                      </a:endParaRPr>
                    </a:p>
                  </a:txBody>
                  <a:tcPr marL="5759" marR="5759" marT="5759" marB="0"/>
                </a:tc>
                <a:tc>
                  <a:txBody>
                    <a:bodyPr/>
                    <a:lstStyle/>
                    <a:p>
                      <a:pPr algn="l" fontAlgn="t"/>
                      <a:r>
                        <a:rPr lang="es-MX" sz="700" u="none" strike="noStrike">
                          <a:effectLst/>
                        </a:rPr>
                        <a:t> </a:t>
                      </a:r>
                      <a:endParaRPr lang="es-MX" sz="700" b="0" i="0" u="none" strike="noStrike">
                        <a:solidFill>
                          <a:srgbClr val="000000"/>
                        </a:solidFill>
                        <a:effectLst/>
                        <a:latin typeface="Aptos Narrow"/>
                      </a:endParaRPr>
                    </a:p>
                  </a:txBody>
                  <a:tcPr marL="5759" marR="5759" marT="5759" marB="0"/>
                </a:tc>
                <a:tc>
                  <a:txBody>
                    <a:bodyPr/>
                    <a:lstStyle/>
                    <a:p>
                      <a:pPr algn="l" fontAlgn="t"/>
                      <a:r>
                        <a:rPr lang="es-MX" sz="700" u="none" strike="noStrike">
                          <a:effectLst/>
                        </a:rPr>
                        <a:t>Dirección Administrativa </a:t>
                      </a:r>
                      <a:endParaRPr lang="es-MX" sz="700" b="0" i="0" u="none" strike="noStrike">
                        <a:solidFill>
                          <a:srgbClr val="000000"/>
                        </a:solidFill>
                        <a:effectLst/>
                        <a:latin typeface="Aptos Narrow"/>
                      </a:endParaRPr>
                    </a:p>
                  </a:txBody>
                  <a:tcPr marL="5759" marR="5759" marT="5759" marB="0"/>
                </a:tc>
                <a:tc>
                  <a:txBody>
                    <a:bodyPr/>
                    <a:lstStyle/>
                    <a:p>
                      <a:pPr algn="ctr" fontAlgn="t"/>
                      <a:r>
                        <a:rPr lang="es-MX" sz="700" u="none" strike="noStrike" dirty="0">
                          <a:effectLst/>
                        </a:rPr>
                        <a:t>30/11/2025</a:t>
                      </a:r>
                      <a:endParaRPr lang="es-MX" sz="700" b="0" i="0" u="none" strike="noStrike" dirty="0">
                        <a:solidFill>
                          <a:srgbClr val="000000"/>
                        </a:solidFill>
                        <a:effectLst/>
                        <a:latin typeface="Aptos Narrow"/>
                      </a:endParaRPr>
                    </a:p>
                  </a:txBody>
                  <a:tcPr marL="5759" marR="5759" marT="5759" marB="0"/>
                </a:tc>
                <a:tc>
                  <a:txBody>
                    <a:bodyPr/>
                    <a:lstStyle/>
                    <a:p>
                      <a:pPr algn="l" fontAlgn="t"/>
                      <a:r>
                        <a:rPr lang="es-ES" sz="700" u="none" strike="noStrike" dirty="0">
                          <a:effectLst/>
                        </a:rPr>
                        <a:t>De conformidad con el Capítulo III, Sección I denominado De la Información Reservada, en el artículo 79 fracciones I, IV,  VII y XIV de la Ley de Transparencia y Acceso a la Información Pública del Estado de Coahuila de Zaragoza, me permito informar que los nombres de nombres de los servidores públicos es información reservada por materia de seguridad de acuerdo con las funciones y atribuciones de la Comisaría de Seguridad y Protección Ciudadana. </a:t>
                      </a:r>
                      <a:endParaRPr lang="es-ES" sz="700" b="0" i="0" u="none" strike="noStrike" dirty="0">
                        <a:solidFill>
                          <a:srgbClr val="000000"/>
                        </a:solidFill>
                        <a:effectLst/>
                        <a:latin typeface="Aptos Narrow"/>
                      </a:endParaRPr>
                    </a:p>
                  </a:txBody>
                  <a:tcPr marL="5759" marR="5759" marT="5759" marB="0"/>
                </a:tc>
                <a:extLst>
                  <a:ext uri="{0D108BD9-81ED-4DB2-BD59-A6C34878D82A}">
                    <a16:rowId xmlns:a16="http://schemas.microsoft.com/office/drawing/2014/main" val="2544287363"/>
                  </a:ext>
                </a:extLst>
              </a:tr>
            </a:tbl>
          </a:graphicData>
        </a:graphic>
      </p:graphicFrame>
      <p:sp>
        <p:nvSpPr>
          <p:cNvPr id="3" name="8 Rectángulo">
            <a:extLst>
              <a:ext uri="{FF2B5EF4-FFF2-40B4-BE49-F238E27FC236}">
                <a16:creationId xmlns:a16="http://schemas.microsoft.com/office/drawing/2014/main" id="{6FB5FB3C-A7AF-0999-B916-089860969080}"/>
              </a:ext>
            </a:extLst>
          </p:cNvPr>
          <p:cNvSpPr/>
          <p:nvPr/>
        </p:nvSpPr>
        <p:spPr>
          <a:xfrm>
            <a:off x="5862916" y="5162716"/>
            <a:ext cx="6186202" cy="1569660"/>
          </a:xfrm>
          <a:prstGeom prst="rect">
            <a:avLst/>
          </a:prstGeom>
        </p:spPr>
        <p:txBody>
          <a:bodyPr wrap="square">
            <a:spAutoFit/>
          </a:bodyPr>
          <a:lstStyle/>
          <a:p>
            <a:r>
              <a:rPr lang="es-MX" sz="1600" b="1" dirty="0">
                <a:latin typeface="Arial" panose="020B0604020202020204" pitchFamily="34" charset="0"/>
                <a:cs typeface="Arial" panose="020B0604020202020204" pitchFamily="34" charset="0"/>
              </a:rPr>
              <a:t>Nombre del servidor público que genera la información</a:t>
            </a:r>
            <a:r>
              <a:rPr lang="es-MX" sz="1600" dirty="0">
                <a:latin typeface="Arial" panose="020B0604020202020204" pitchFamily="34" charset="0"/>
                <a:cs typeface="Arial" panose="020B0604020202020204" pitchFamily="34" charset="0"/>
              </a:rPr>
              <a:t>:</a:t>
            </a:r>
          </a:p>
          <a:p>
            <a:r>
              <a:rPr lang="es-MX" sz="1600" dirty="0">
                <a:latin typeface="Arial" panose="020B0604020202020204" pitchFamily="34" charset="0"/>
                <a:cs typeface="Arial" panose="020B0604020202020204" pitchFamily="34" charset="0"/>
              </a:rPr>
              <a:t>Lic. Lauren Rosaura Rodríguez Villarreal, </a:t>
            </a:r>
            <a:r>
              <a:rPr lang="es-ES" sz="1600" dirty="0">
                <a:latin typeface="Arial" panose="020B0604020202020204" pitchFamily="34" charset="0"/>
                <a:cs typeface="Arial" panose="020B0604020202020204" pitchFamily="34" charset="0"/>
              </a:rPr>
              <a:t>Directora Administrativa </a:t>
            </a:r>
            <a:endParaRPr lang="es-MX" sz="1600" dirty="0">
              <a:latin typeface="Arial" panose="020B0604020202020204" pitchFamily="34" charset="0"/>
              <a:cs typeface="Arial" panose="020B0604020202020204" pitchFamily="34" charset="0"/>
            </a:endParaRPr>
          </a:p>
          <a:p>
            <a:r>
              <a:rPr lang="es-MX" sz="1600" b="1" dirty="0">
                <a:latin typeface="Arial" panose="020B0604020202020204" pitchFamily="34" charset="0"/>
                <a:cs typeface="Arial" panose="020B0604020202020204" pitchFamily="34" charset="0"/>
              </a:rPr>
              <a:t>Nombre del servidor público que actualiza la información:</a:t>
            </a:r>
          </a:p>
          <a:p>
            <a:r>
              <a:rPr lang="es-MX" sz="1600" dirty="0">
                <a:latin typeface="Arial" panose="020B0604020202020204" pitchFamily="34" charset="0"/>
                <a:cs typeface="Arial" panose="020B0604020202020204" pitchFamily="34" charset="0"/>
              </a:rPr>
              <a:t>Lic. Elida del Carmen Patlán Covarrubias, Titular de la Unidad de Transparencia. </a:t>
            </a:r>
          </a:p>
          <a:p>
            <a:r>
              <a:rPr lang="es-MX" sz="1600" b="1" dirty="0">
                <a:latin typeface="Arial" panose="020B0604020202020204" pitchFamily="34" charset="0"/>
                <a:cs typeface="Arial" panose="020B0604020202020204" pitchFamily="34" charset="0"/>
              </a:rPr>
              <a:t>Fecha de actualización</a:t>
            </a:r>
            <a:r>
              <a:rPr lang="es-MX" sz="1600" dirty="0">
                <a:latin typeface="Arial" panose="020B0604020202020204" pitchFamily="34" charset="0"/>
                <a:cs typeface="Arial" panose="020B0604020202020204" pitchFamily="34" charset="0"/>
              </a:rPr>
              <a:t>: 30/11/2025</a:t>
            </a:r>
          </a:p>
        </p:txBody>
      </p:sp>
    </p:spTree>
    <p:extLst>
      <p:ext uri="{BB962C8B-B14F-4D97-AF65-F5344CB8AC3E}">
        <p14:creationId xmlns:p14="http://schemas.microsoft.com/office/powerpoint/2010/main" val="326193560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2456</TotalTime>
  <Words>764</Words>
  <Application>Microsoft Office PowerPoint</Application>
  <PresentationFormat>Panorámica</PresentationFormat>
  <Paragraphs>64</Paragraphs>
  <Slides>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vt:i4>
      </vt:variant>
    </vt:vector>
  </HeadingPairs>
  <TitlesOfParts>
    <vt:vector size="8" baseType="lpstr">
      <vt:lpstr>Aptos Narrow</vt:lpstr>
      <vt:lpstr>Arial</vt:lpstr>
      <vt:lpstr>Franklin Gothic Book</vt:lpstr>
      <vt:lpstr>Franklin Gothic Medium</vt:lpstr>
      <vt:lpstr>Wingdings</vt:lpstr>
      <vt:lpstr>Ángulos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Veronica Zerrweck</cp:lastModifiedBy>
  <cp:revision>134</cp:revision>
  <cp:lastPrinted>2018-02-13T17:09:28Z</cp:lastPrinted>
  <dcterms:created xsi:type="dcterms:W3CDTF">2018-02-03T22:13:09Z</dcterms:created>
  <dcterms:modified xsi:type="dcterms:W3CDTF">2025-11-18T17:04:31Z</dcterms:modified>
</cp:coreProperties>
</file>